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47" r:id="rId1"/>
  </p:sldMasterIdLst>
  <p:notesMasterIdLst>
    <p:notesMasterId r:id="rId70"/>
  </p:notesMasterIdLst>
  <p:sldIdLst>
    <p:sldId id="256" r:id="rId2"/>
    <p:sldId id="305" r:id="rId3"/>
    <p:sldId id="304" r:id="rId4"/>
    <p:sldId id="257" r:id="rId5"/>
    <p:sldId id="270" r:id="rId6"/>
    <p:sldId id="271" r:id="rId7"/>
    <p:sldId id="314" r:id="rId8"/>
    <p:sldId id="272" r:id="rId9"/>
    <p:sldId id="315" r:id="rId10"/>
    <p:sldId id="259" r:id="rId11"/>
    <p:sldId id="318" r:id="rId12"/>
    <p:sldId id="322" r:id="rId13"/>
    <p:sldId id="321" r:id="rId14"/>
    <p:sldId id="319" r:id="rId15"/>
    <p:sldId id="324" r:id="rId16"/>
    <p:sldId id="323" r:id="rId17"/>
    <p:sldId id="325" r:id="rId18"/>
    <p:sldId id="326" r:id="rId19"/>
    <p:sldId id="340" r:id="rId20"/>
    <p:sldId id="262" r:id="rId21"/>
    <p:sldId id="329" r:id="rId22"/>
    <p:sldId id="292" r:id="rId23"/>
    <p:sldId id="290" r:id="rId24"/>
    <p:sldId id="291" r:id="rId25"/>
    <p:sldId id="264" r:id="rId26"/>
    <p:sldId id="265" r:id="rId27"/>
    <p:sldId id="266" r:id="rId28"/>
    <p:sldId id="267" r:id="rId29"/>
    <p:sldId id="268" r:id="rId30"/>
    <p:sldId id="327" r:id="rId31"/>
    <p:sldId id="328" r:id="rId32"/>
    <p:sldId id="332" r:id="rId33"/>
    <p:sldId id="330" r:id="rId34"/>
    <p:sldId id="335" r:id="rId35"/>
    <p:sldId id="334" r:id="rId36"/>
    <p:sldId id="337" r:id="rId37"/>
    <p:sldId id="333" r:id="rId38"/>
    <p:sldId id="338" r:id="rId39"/>
    <p:sldId id="339" r:id="rId40"/>
    <p:sldId id="282" r:id="rId41"/>
    <p:sldId id="283" r:id="rId42"/>
    <p:sldId id="287" r:id="rId43"/>
    <p:sldId id="286" r:id="rId44"/>
    <p:sldId id="294" r:id="rId45"/>
    <p:sldId id="293" r:id="rId46"/>
    <p:sldId id="295" r:id="rId47"/>
    <p:sldId id="296" r:id="rId48"/>
    <p:sldId id="297" r:id="rId49"/>
    <p:sldId id="298" r:id="rId50"/>
    <p:sldId id="299" r:id="rId51"/>
    <p:sldId id="300" r:id="rId52"/>
    <p:sldId id="284" r:id="rId53"/>
    <p:sldId id="285" r:id="rId54"/>
    <p:sldId id="273" r:id="rId55"/>
    <p:sldId id="274" r:id="rId56"/>
    <p:sldId id="275" r:id="rId57"/>
    <p:sldId id="278" r:id="rId58"/>
    <p:sldId id="281" r:id="rId59"/>
    <p:sldId id="279" r:id="rId60"/>
    <p:sldId id="280" r:id="rId61"/>
    <p:sldId id="309" r:id="rId62"/>
    <p:sldId id="306" r:id="rId63"/>
    <p:sldId id="308" r:id="rId64"/>
    <p:sldId id="302" r:id="rId65"/>
    <p:sldId id="310" r:id="rId66"/>
    <p:sldId id="312" r:id="rId67"/>
    <p:sldId id="313" r:id="rId68"/>
    <p:sldId id="311" r:id="rId6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37825B6F-3B15-DA46-83D0-883497FCA8E7}">
          <p14:sldIdLst>
            <p14:sldId id="256"/>
            <p14:sldId id="305"/>
            <p14:sldId id="304"/>
            <p14:sldId id="257"/>
          </p14:sldIdLst>
        </p14:section>
        <p14:section name="Introduction To GPUs" id="{1782FA82-4CF0-D343-BA30-DBF186603DEA}">
          <p14:sldIdLst>
            <p14:sldId id="270"/>
            <p14:sldId id="271"/>
            <p14:sldId id="314"/>
            <p14:sldId id="272"/>
            <p14:sldId id="315"/>
          </p14:sldIdLst>
        </p14:section>
        <p14:section name="Introduction to RBFs" id="{AC6ABAD3-3F80-E041-8880-AC42FFB11709}">
          <p14:sldIdLst>
            <p14:sldId id="259"/>
            <p14:sldId id="318"/>
            <p14:sldId id="322"/>
            <p14:sldId id="321"/>
            <p14:sldId id="319"/>
            <p14:sldId id="324"/>
            <p14:sldId id="323"/>
            <p14:sldId id="325"/>
            <p14:sldId id="326"/>
            <p14:sldId id="340"/>
          </p14:sldIdLst>
        </p14:section>
        <p14:section name="Verification" id="{E5B5DCDE-CFA4-1947-BCC8-3F053BF92780}">
          <p14:sldIdLst>
            <p14:sldId id="262"/>
            <p14:sldId id="329"/>
            <p14:sldId id="292"/>
            <p14:sldId id="290"/>
            <p14:sldId id="291"/>
            <p14:sldId id="264"/>
          </p14:sldIdLst>
        </p14:section>
        <p14:section name="Neighbor Query" id="{1842F964-FD5D-724E-9051-44F4EA80C1A2}">
          <p14:sldIdLst>
            <p14:sldId id="265"/>
            <p14:sldId id="266"/>
            <p14:sldId id="267"/>
            <p14:sldId id="268"/>
          </p14:sldIdLst>
        </p14:section>
        <p14:section name="Domain Decomposition" id="{0C134014-93F2-B943-9C84-F23FB5D45220}">
          <p14:sldIdLst>
            <p14:sldId id="327"/>
            <p14:sldId id="328"/>
            <p14:sldId id="332"/>
            <p14:sldId id="330"/>
            <p14:sldId id="335"/>
            <p14:sldId id="334"/>
            <p14:sldId id="337"/>
            <p14:sldId id="333"/>
            <p14:sldId id="338"/>
            <p14:sldId id="339"/>
          </p14:sldIdLst>
        </p14:section>
        <p14:section name="GPU Implementation" id="{CCD096E5-BB90-904B-B9F8-FDC0ADA667EF}">
          <p14:sldIdLst>
            <p14:sldId id="282"/>
            <p14:sldId id="283"/>
            <p14:sldId id="287"/>
            <p14:sldId id="286"/>
            <p14:sldId id="294"/>
            <p14:sldId id="293"/>
            <p14:sldId id="295"/>
            <p14:sldId id="296"/>
            <p14:sldId id="297"/>
            <p14:sldId id="298"/>
            <p14:sldId id="299"/>
            <p14:sldId id="300"/>
            <p14:sldId id="284"/>
            <p14:sldId id="285"/>
            <p14:sldId id="273"/>
            <p14:sldId id="274"/>
            <p14:sldId id="275"/>
          </p14:sldIdLst>
        </p14:section>
        <p14:section name="Multi-GPU Design" id="{4879C406-2440-4341-B97F-61BD3A31C3AC}">
          <p14:sldIdLst>
            <p14:sldId id="278"/>
            <p14:sldId id="281"/>
            <p14:sldId id="279"/>
            <p14:sldId id="280"/>
            <p14:sldId id="309"/>
            <p14:sldId id="306"/>
            <p14:sldId id="308"/>
            <p14:sldId id="302"/>
            <p14:sldId id="310"/>
            <p14:sldId id="312"/>
            <p14:sldId id="313"/>
            <p14:sldId id="31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62" autoAdjust="0"/>
    <p:restoredTop sz="84946" autoAdjust="0"/>
  </p:normalViewPr>
  <p:slideViewPr>
    <p:cSldViewPr snapToGrid="0" snapToObjects="1">
      <p:cViewPr>
        <p:scale>
          <a:sx n="85" d="100"/>
          <a:sy n="85" d="100"/>
        </p:scale>
        <p:origin x="-1184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6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printerSettings" Target="printerSettings/printerSettings1.bin"/><Relationship Id="rId72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viewProps" Target="viewProps.xml"/><Relationship Id="rId74" Type="http://schemas.openxmlformats.org/officeDocument/2006/relationships/theme" Target="theme/theme1.xml"/><Relationship Id="rId75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8.png>
</file>

<file path=ppt/media/image2.png>
</file>

<file path=ppt/media/image24.png>
</file>

<file path=ppt/media/image3.png>
</file>

<file path=ppt/media/image39.png>
</file>

<file path=ppt/media/image40.png>
</file>

<file path=ppt/media/image42.png>
</file>

<file path=ppt/media/image48.png>
</file>

<file path=ppt/media/image5.png>
</file>

<file path=ppt/media/image50.png>
</file>

<file path=ppt/media/image52.png>
</file>

<file path=ppt/media/image53.png>
</file>

<file path=ppt/media/image55.png>
</file>

<file path=ppt/media/image56.png>
</file>

<file path=ppt/media/image57.png>
</file>

<file path=ppt/media/image58.png>
</file>

<file path=ppt/media/image6.jpg>
</file>

<file path=ppt/media/image63.png>
</file>

<file path=ppt/media/image64.png>
</file>

<file path=ppt/media/image6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5F892-D25B-A844-B922-FCAF04D3C6FB}" type="datetimeFigureOut">
              <a:rPr lang="en-US" smtClean="0"/>
              <a:t>11/6/13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67613A-469E-DE42-B2C8-CA417A167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138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Topics covered in this defense:</a:t>
            </a:r>
            <a:r>
              <a:rPr lang="en-US" baseline="0" dirty="0" smtClean="0"/>
              <a:t> a) the application of a recent numerical method (barely cuts into the numerical method domain. b) a distributed implementation of RBF-FD that runs on multi-GPUs (heavy into the hardware and software). c) neighbor query algorithm (software)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608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1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 to RBF methods (beyond RBF-FD)?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35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Since the early 2000’s</a:t>
            </a:r>
            <a:r>
              <a:rPr lang="en-US" baseline="0" dirty="0" smtClean="0"/>
              <a:t> f</a:t>
            </a:r>
            <a:r>
              <a:rPr lang="en-US" dirty="0" smtClean="0"/>
              <a:t>requency scaling is no longer an option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Parallelism</a:t>
            </a:r>
            <a:r>
              <a:rPr lang="en-US" baseline="0" dirty="0" smtClean="0"/>
              <a:t> is mandatory to continue with Moore’s law.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04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GPU loads</a:t>
            </a:r>
            <a:r>
              <a:rPr lang="en-US" baseline="0" dirty="0" smtClean="0"/>
              <a:t> memory in 128byte segments. Align on those for best register density.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31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the support parameter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030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Arise by enforcing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99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RBF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OpenMP</a:t>
            </a:r>
            <a:r>
              <a:rPr lang="en-US" baseline="0" dirty="0" smtClean="0"/>
              <a:t>:  \cite{Kosec2008}   happy with 1.85x speedup using two cores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RBF MPI: \cite{Divo2005, Divo2007, Ingber2003,Ingber2004,Yokota2010} 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Divo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Kassab</a:t>
            </a:r>
            <a:r>
              <a:rPr lang="en-US" baseline="0" dirty="0" smtClean="0"/>
              <a:t>: 10 compute nodes, then 36. Solving  conjugate heat transfer problems. </a:t>
            </a:r>
          </a:p>
          <a:p>
            <a:r>
              <a:rPr lang="en-US" baseline="0" dirty="0" err="1" smtClean="0"/>
              <a:t>Ingber</a:t>
            </a:r>
            <a:r>
              <a:rPr lang="en-US" baseline="0" dirty="0" smtClean="0"/>
              <a:t>: 3D diffusion equations up to 64 nodes</a:t>
            </a:r>
          </a:p>
          <a:p>
            <a:r>
              <a:rPr lang="en-US" baseline="0" dirty="0" smtClean="0"/>
              <a:t>Yokota: RBF interpolation as component  of PDE solve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RBF CUDA: \cite{Schmidt2009a,Schmidt2009b,Gumerov2007a, Gumerov2007b} </a:t>
            </a:r>
          </a:p>
          <a:p>
            <a:r>
              <a:rPr lang="en-US" baseline="0" dirty="0" smtClean="0"/>
              <a:t>	Schmidt global </a:t>
            </a:r>
            <a:r>
              <a:rPr lang="en-US" baseline="0" dirty="0" err="1" smtClean="0"/>
              <a:t>rbf</a:t>
            </a:r>
            <a:r>
              <a:rPr lang="en-US" baseline="0" dirty="0" smtClean="0"/>
              <a:t> collocation (dense matrix)</a:t>
            </a:r>
          </a:p>
          <a:p>
            <a:r>
              <a:rPr lang="en-US" baseline="0" dirty="0" smtClean="0"/>
              <a:t>	</a:t>
            </a:r>
            <a:r>
              <a:rPr lang="en-US" baseline="0" dirty="0" err="1" smtClean="0"/>
              <a:t>Gumerov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rbf</a:t>
            </a:r>
            <a:r>
              <a:rPr lang="en-US" baseline="0" dirty="0" smtClean="0"/>
              <a:t> interpolation inside FMM method (dense matrix)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007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22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2-way fat-tree network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8 cores is a leaf and</a:t>
            </a:r>
            <a:r>
              <a:rPr lang="en-US" baseline="0" dirty="0" smtClean="0"/>
              <a:t> </a:t>
            </a:r>
            <a:r>
              <a:rPr lang="en-US" dirty="0" smtClean="0"/>
              <a:t>communicate via shared memory.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Groups of 16 nodes connect via QDR </a:t>
            </a:r>
            <a:r>
              <a:rPr lang="en-US" dirty="0" err="1" smtClean="0"/>
              <a:t>InfiniBand</a:t>
            </a:r>
            <a:r>
              <a:rPr lang="en-US" dirty="0" smtClean="0"/>
              <a:t> to \</a:t>
            </a:r>
            <a:r>
              <a:rPr lang="en-US" dirty="0" err="1" smtClean="0"/>
              <a:t>emph</a:t>
            </a:r>
            <a:r>
              <a:rPr lang="en-US" dirty="0" smtClean="0"/>
              <a:t>{leaf switches} at the second level of the tree.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All leaf switches are in turn connected to two director nodes via 4x QDR </a:t>
            </a:r>
            <a:r>
              <a:rPr lang="en-US" dirty="0" err="1" smtClean="0"/>
              <a:t>InfiniBand</a:t>
            </a:r>
            <a:r>
              <a:rPr lang="en-US" dirty="0" smtClean="0"/>
              <a:t>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topology exhibits 8:1 contention between nodes of the same leaf and additional 2:1 contention between leaf switches \cite{</a:t>
            </a:r>
            <a:r>
              <a:rPr lang="en-US" dirty="0" err="1" smtClean="0"/>
              <a:t>ItascaTuning</a:t>
            </a:r>
            <a:r>
              <a:rPr lang="en-US" dirty="0" smtClean="0"/>
              <a:t>}.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Our implementation of RBF-FD does not detect or adjust to network topology, so network contention may inflate communication times. Tuning for the network topology is reserved for future work.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7613A-469E-DE42-B2C8-CA417A16790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16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3062557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919268"/>
            <a:ext cx="6400800" cy="225293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11/6/13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39C4FB-7D33-419B-8833-D1372BFD11C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884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75B2733C-E0EB-AA43-8BAD-EA779EC937D7}" type="datetimeFigureOut">
              <a:rPr lang="en-US" smtClean="0"/>
              <a:pPr/>
              <a:t>11/6/13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0BD3D2C-A4C9-F346-AA56-A5A4896C5C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48" r:id="rId1"/>
    <p:sldLayoutId id="2147484449" r:id="rId2"/>
    <p:sldLayoutId id="2147484450" r:id="rId3"/>
    <p:sldLayoutId id="2147484451" r:id="rId4"/>
    <p:sldLayoutId id="2147484452" r:id="rId5"/>
    <p:sldLayoutId id="2147484453" r:id="rId6"/>
    <p:sldLayoutId id="2147484454" r:id="rId7"/>
    <p:sldLayoutId id="2147484455" r:id="rId8"/>
    <p:sldLayoutId id="2147484456" r:id="rId9"/>
    <p:sldLayoutId id="2147484457" r:id="rId10"/>
    <p:sldLayoutId id="2147484458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48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ts val="1200"/>
        </a:spcBef>
        <a:buSzPct val="75000"/>
        <a:buFont typeface="Courier New"/>
        <a:buChar char="o"/>
        <a:defRPr sz="20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1200"/>
        </a:spcBef>
        <a:buSzPct val="75000"/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12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png"/><Relationship Id="rId5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Relationship Id="rId3" Type="http://schemas.openxmlformats.org/officeDocument/2006/relationships/image" Target="../media/image4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4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4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4" Type="http://schemas.openxmlformats.org/officeDocument/2006/relationships/image" Target="../media/image58.png"/><Relationship Id="rId5" Type="http://schemas.openxmlformats.org/officeDocument/2006/relationships/image" Target="../media/image59.emf"/><Relationship Id="rId6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4" Type="http://schemas.openxmlformats.org/officeDocument/2006/relationships/image" Target="../media/image6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3346797"/>
          </a:xfrm>
        </p:spPr>
        <p:txBody>
          <a:bodyPr/>
          <a:lstStyle/>
          <a:p>
            <a:r>
              <a:rPr lang="en-US" sz="4400" dirty="0"/>
              <a:t>Multi-GPU Solutions of Geophysical PDEs </a:t>
            </a:r>
            <a:r>
              <a:rPr lang="en-US" sz="4400" dirty="0" smtClean="0"/>
              <a:t>with Radial </a:t>
            </a:r>
            <a:r>
              <a:rPr lang="en-US" sz="4400" dirty="0"/>
              <a:t>Basis Function-generated Finite Differences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554968"/>
            <a:ext cx="6400800" cy="1617232"/>
          </a:xfrm>
        </p:spPr>
        <p:txBody>
          <a:bodyPr/>
          <a:lstStyle/>
          <a:p>
            <a:r>
              <a:rPr lang="en-US" dirty="0" smtClean="0"/>
              <a:t>Evan F. Bollig</a:t>
            </a:r>
          </a:p>
          <a:p>
            <a:r>
              <a:rPr lang="en-US" dirty="0" smtClean="0"/>
              <a:t>Nov 6</a:t>
            </a:r>
            <a:r>
              <a:rPr lang="en-US" baseline="30000" dirty="0" smtClean="0"/>
              <a:t>th</a:t>
            </a:r>
            <a:r>
              <a:rPr lang="en-US" dirty="0" smtClean="0"/>
              <a:t>, 2013</a:t>
            </a:r>
          </a:p>
          <a:p>
            <a:r>
              <a:rPr lang="en-US" dirty="0"/>
              <a:t> 499 </a:t>
            </a:r>
            <a:r>
              <a:rPr lang="en-US" dirty="0" smtClean="0"/>
              <a:t>DSL, 4:30 pm – 6:30 pm</a:t>
            </a:r>
          </a:p>
        </p:txBody>
      </p:sp>
      <p:pic>
        <p:nvPicPr>
          <p:cNvPr id="4" name="Picture 3" descr="FSU_Seal3Dgold_P_CMYK_transparen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796" y="5235873"/>
            <a:ext cx="1276962" cy="1276962"/>
          </a:xfrm>
          <a:prstGeom prst="rect">
            <a:avLst/>
          </a:prstGeom>
        </p:spPr>
      </p:pic>
      <p:pic>
        <p:nvPicPr>
          <p:cNvPr id="9" name="Picture 8" descr="ncar_highres_transbac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392" y="4197738"/>
            <a:ext cx="2582016" cy="974711"/>
          </a:xfrm>
          <a:prstGeom prst="rect">
            <a:avLst/>
          </a:prstGeom>
        </p:spPr>
      </p:pic>
      <p:pic>
        <p:nvPicPr>
          <p:cNvPr id="11" name="Picture 10" descr="nsf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171" y="5171148"/>
            <a:ext cx="1331745" cy="1331745"/>
          </a:xfrm>
          <a:prstGeom prst="rect">
            <a:avLst/>
          </a:prstGeom>
        </p:spPr>
      </p:pic>
      <p:pic>
        <p:nvPicPr>
          <p:cNvPr id="12" name="Picture 11" descr="dsc_fsuseal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52" y="4134314"/>
            <a:ext cx="2247286" cy="1038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7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 RBF?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790387"/>
          </a:xfrm>
        </p:spPr>
        <p:txBody>
          <a:bodyPr/>
          <a:lstStyle/>
          <a:p>
            <a:r>
              <a:rPr lang="en-US" dirty="0" smtClean="0"/>
              <a:t>A radially symmetric function centered at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29" y="3843249"/>
            <a:ext cx="8059271" cy="24869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589" y="3097071"/>
            <a:ext cx="6401051" cy="38794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7294" y="1836339"/>
            <a:ext cx="439522" cy="408128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824" y="2390588"/>
            <a:ext cx="34671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4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RBF-Interpolation</a:t>
            </a:r>
            <a:endParaRPr lang="en-US" dirty="0"/>
          </a:p>
        </p:txBody>
      </p:sp>
      <p:pic>
        <p:nvPicPr>
          <p:cNvPr id="18" name="Picture 17" descr="Screen Shot 2013-11-06 at 6.25.4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234" y="3027343"/>
            <a:ext cx="7730566" cy="358205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081" y="1488402"/>
            <a:ext cx="4732249" cy="79487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89861" y="2178684"/>
            <a:ext cx="4732249" cy="79487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5329" y="1766177"/>
            <a:ext cx="5091393" cy="103418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19330" y="1889572"/>
            <a:ext cx="7874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849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Pros/Cons of RBF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Function the same in any dimension</a:t>
            </a:r>
          </a:p>
          <a:p>
            <a:pPr lvl="1"/>
            <a:r>
              <a:rPr lang="en-US" dirty="0" smtClean="0"/>
              <a:t>Operate on unstructured meshes</a:t>
            </a:r>
          </a:p>
          <a:p>
            <a:pPr lvl="1"/>
            <a:r>
              <a:rPr lang="en-US" dirty="0" smtClean="0"/>
              <a:t>High order convergence</a:t>
            </a:r>
          </a:p>
          <a:p>
            <a:pPr lvl="1"/>
            <a:r>
              <a:rPr lang="en-US" dirty="0" smtClean="0"/>
              <a:t>Large time-steps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/>
              <a:t>Support </a:t>
            </a:r>
            <a:r>
              <a:rPr lang="en-US" dirty="0" smtClean="0"/>
              <a:t>parameter,</a:t>
            </a:r>
            <a:r>
              <a:rPr lang="en-US" dirty="0"/>
              <a:t>	 </a:t>
            </a:r>
          </a:p>
          <a:p>
            <a:pPr lvl="2"/>
            <a:r>
              <a:rPr lang="en-US" dirty="0"/>
              <a:t>Uncertainty Relation (</a:t>
            </a:r>
            <a:r>
              <a:rPr lang="en-US" dirty="0" err="1"/>
              <a:t>Schaback</a:t>
            </a:r>
            <a:r>
              <a:rPr lang="en-US" dirty="0"/>
              <a:t>, 1995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Can be overcome with RBF-QR (</a:t>
            </a:r>
            <a:r>
              <a:rPr lang="en-US" dirty="0" err="1" smtClean="0"/>
              <a:t>Fornberg</a:t>
            </a:r>
            <a:r>
              <a:rPr lang="en-US" dirty="0" smtClean="0"/>
              <a:t> and </a:t>
            </a:r>
            <a:r>
              <a:rPr lang="en-US" dirty="0" err="1" smtClean="0"/>
              <a:t>Piret</a:t>
            </a:r>
            <a:r>
              <a:rPr lang="en-US" dirty="0"/>
              <a:t>,</a:t>
            </a:r>
            <a:r>
              <a:rPr lang="en-US" dirty="0" smtClean="0"/>
              <a:t> 2007), RBF-GA (</a:t>
            </a:r>
            <a:r>
              <a:rPr lang="en-US" dirty="0" err="1" smtClean="0"/>
              <a:t>Fornberg</a:t>
            </a:r>
            <a:r>
              <a:rPr lang="en-US" dirty="0" smtClean="0"/>
              <a:t>, </a:t>
            </a:r>
            <a:r>
              <a:rPr lang="en-US" dirty="0" err="1" smtClean="0"/>
              <a:t>Lehto</a:t>
            </a:r>
            <a:r>
              <a:rPr lang="en-US" dirty="0" smtClean="0"/>
              <a:t> and Powell, 2013)</a:t>
            </a:r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129" y="4625042"/>
            <a:ext cx="1651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761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Stencils</a:t>
            </a:r>
            <a:endParaRPr lang="en-US" dirty="0"/>
          </a:p>
        </p:txBody>
      </p:sp>
      <p:pic>
        <p:nvPicPr>
          <p:cNvPr id="5" name="Picture 4" descr="preview_stencils_examp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883" y="2303182"/>
            <a:ext cx="4205009" cy="4093883"/>
          </a:xfrm>
          <a:prstGeom prst="rect">
            <a:avLst/>
          </a:prstGeom>
        </p:spPr>
      </p:pic>
      <p:pic>
        <p:nvPicPr>
          <p:cNvPr id="6" name="Picture 5" descr="RBFFD_single-eps-converted-t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88402"/>
            <a:ext cx="4030683" cy="393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680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RBF-generated Finite Differences (RBF-FD)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701" y="1718236"/>
            <a:ext cx="5624435" cy="180638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2351137"/>
            <a:ext cx="2173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Classical FD (1-D*):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019553" y="3524624"/>
            <a:ext cx="6757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r>
              <a:rPr lang="en-US" dirty="0" err="1" smtClean="0"/>
              <a:t>Nonsingularity</a:t>
            </a:r>
            <a:r>
              <a:rPr lang="en-US" dirty="0" smtClean="0"/>
              <a:t> lost in 2-D; compose weights across dimensions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758" y="4099111"/>
            <a:ext cx="6154042" cy="216124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63116" y="4759654"/>
            <a:ext cx="1657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RBF-FD (d-D):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338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Differentiation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128682" cy="4525963"/>
          </a:xfrm>
        </p:spPr>
        <p:txBody>
          <a:bodyPr/>
          <a:lstStyle/>
          <a:p>
            <a:r>
              <a:rPr lang="en-US" dirty="0" smtClean="0"/>
              <a:t>Sparse Matrix</a:t>
            </a:r>
          </a:p>
          <a:p>
            <a:pPr lvl="1"/>
            <a:r>
              <a:rPr lang="en-US" dirty="0" smtClean="0"/>
              <a:t>n </a:t>
            </a:r>
            <a:r>
              <a:rPr lang="en-US" dirty="0" err="1" smtClean="0"/>
              <a:t>nonzeros</a:t>
            </a:r>
            <a:r>
              <a:rPr lang="en-US" dirty="0" smtClean="0"/>
              <a:t> per row (stencil size)</a:t>
            </a:r>
          </a:p>
          <a:p>
            <a:pPr lvl="1"/>
            <a:r>
              <a:rPr lang="en-US" dirty="0" err="1" smtClean="0"/>
              <a:t>Unsymmetric</a:t>
            </a:r>
            <a:r>
              <a:rPr lang="en-US" dirty="0" smtClean="0"/>
              <a:t> (unique weights per row)</a:t>
            </a:r>
          </a:p>
          <a:p>
            <a:r>
              <a:rPr lang="en-US" dirty="0" smtClean="0"/>
              <a:t>Sparse Matrix Vector </a:t>
            </a:r>
            <a:r>
              <a:rPr lang="en-US" dirty="0"/>
              <a:t>(</a:t>
            </a:r>
            <a:r>
              <a:rPr lang="en-US" dirty="0" err="1"/>
              <a:t>SpMV</a:t>
            </a:r>
            <a:r>
              <a:rPr lang="en-US" dirty="0" smtClean="0"/>
              <a:t>) multiply to get derivative across full domain</a:t>
            </a:r>
            <a:endParaRPr lang="en-US" dirty="0"/>
          </a:p>
        </p:txBody>
      </p:sp>
      <p:pic>
        <p:nvPicPr>
          <p:cNvPr id="5" name="Picture 4" descr="DM_row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349" y="1742402"/>
            <a:ext cx="5154707" cy="423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01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Linear Operators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530" y="1873535"/>
            <a:ext cx="3070412" cy="6140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722" y="2637889"/>
            <a:ext cx="7267142" cy="9909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08530" y="3628863"/>
            <a:ext cx="7216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Solve for weights with LAPACK </a:t>
            </a:r>
            <a:r>
              <a:rPr lang="en-US" dirty="0" err="1" smtClean="0"/>
              <a:t>dgesv</a:t>
            </a:r>
            <a:r>
              <a:rPr lang="en-US" dirty="0" smtClean="0"/>
              <a:t> or other efficient direct solver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08530" y="5201770"/>
            <a:ext cx="7678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Analytically apply operators to the RBF or compose operators like classical FD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9546" y="4666128"/>
            <a:ext cx="4869464" cy="53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033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Weight Operators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685" y="1927412"/>
            <a:ext cx="3724942" cy="13723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685" y="3594860"/>
            <a:ext cx="3191766" cy="7924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685" y="5083855"/>
            <a:ext cx="3191767" cy="7226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50471" y="2091765"/>
            <a:ext cx="3166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First and Second Derivatives: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50471" y="3651630"/>
            <a:ext cx="2182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Cartesian Gradient: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02871" y="5229796"/>
            <a:ext cx="2268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Cartesian </a:t>
            </a:r>
            <a:r>
              <a:rPr lang="en-US" dirty="0" err="1" smtClean="0"/>
              <a:t>Laplacian</a:t>
            </a:r>
            <a:r>
              <a:rPr lang="en-US" dirty="0" smtClean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182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RBF-FD for Time-Dependent PDEs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6718"/>
          <a:stretch/>
        </p:blipFill>
        <p:spPr>
          <a:xfrm>
            <a:off x="457200" y="1622873"/>
            <a:ext cx="5366401" cy="46975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21294" y="2046941"/>
            <a:ext cx="28687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Assume an input grid is provided. </a:t>
            </a:r>
          </a:p>
          <a:p>
            <a:pPr marL="285750" indent="-285750">
              <a:buFont typeface="Arial"/>
              <a:buChar char="•"/>
            </a:pP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We focus on stencil generation, decomposition and the Application Phase.</a:t>
            </a:r>
          </a:p>
          <a:p>
            <a:pPr marL="285750" indent="-285750">
              <a:buFont typeface="Arial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17673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 on Multi-GPU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l="1436" r="14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5679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work is supported in part by NSF </a:t>
            </a:r>
            <a:r>
              <a:rPr lang="en-US" dirty="0"/>
              <a:t>awards </a:t>
            </a:r>
            <a:r>
              <a:rPr lang="en-US" b="1" dirty="0"/>
              <a:t>DMS</a:t>
            </a:r>
            <a:r>
              <a:rPr lang="en-US" b="1" dirty="0" smtClean="0"/>
              <a:t>-#</a:t>
            </a:r>
            <a:r>
              <a:rPr lang="en-US" b="1" dirty="0"/>
              <a:t>0934331</a:t>
            </a:r>
            <a:r>
              <a:rPr lang="en-US" dirty="0"/>
              <a:t> (FSU), </a:t>
            </a:r>
            <a:r>
              <a:rPr lang="en-US" b="1" dirty="0" smtClean="0"/>
              <a:t>DMS-#0934317 </a:t>
            </a:r>
            <a:r>
              <a:rPr lang="en-US" dirty="0" smtClean="0"/>
              <a:t>(</a:t>
            </a:r>
            <a:r>
              <a:rPr lang="en-US" dirty="0"/>
              <a:t>NCAR) and </a:t>
            </a:r>
            <a:r>
              <a:rPr lang="en-US" b="1" dirty="0"/>
              <a:t>ATM</a:t>
            </a:r>
            <a:r>
              <a:rPr lang="en-US" b="1" dirty="0" smtClean="0"/>
              <a:t>-#</a:t>
            </a:r>
            <a:r>
              <a:rPr lang="en-US" b="1" dirty="0"/>
              <a:t>0602100</a:t>
            </a:r>
            <a:r>
              <a:rPr lang="en-US" dirty="0"/>
              <a:t> (NCAR</a:t>
            </a:r>
            <a:r>
              <a:rPr lang="en-US" dirty="0" smtClean="0"/>
              <a:t>).</a:t>
            </a:r>
          </a:p>
          <a:p>
            <a:r>
              <a:rPr lang="en-US" dirty="0" smtClean="0"/>
              <a:t>Computational </a:t>
            </a:r>
            <a:r>
              <a:rPr lang="en-US" dirty="0"/>
              <a:t>r</a:t>
            </a:r>
            <a:r>
              <a:rPr lang="en-US" dirty="0" smtClean="0"/>
              <a:t>esources provided by:</a:t>
            </a:r>
          </a:p>
          <a:p>
            <a:pPr lvl="1"/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err="1" smtClean="0"/>
              <a:t>Keeneland</a:t>
            </a:r>
            <a:r>
              <a:rPr lang="en-US" dirty="0" smtClean="0"/>
              <a:t> </a:t>
            </a:r>
            <a:r>
              <a:rPr lang="en-US" dirty="0"/>
              <a:t>Computing Facility at the Georgia Institute of </a:t>
            </a:r>
            <a:r>
              <a:rPr lang="en-US" dirty="0" smtClean="0"/>
              <a:t>Technology (</a:t>
            </a:r>
            <a:r>
              <a:rPr lang="en-US" b="1" dirty="0" smtClean="0"/>
              <a:t>NSF Contract OCI-0910735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Picture 4" descr="msi_wordmar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550" y="3951619"/>
            <a:ext cx="3512354" cy="82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904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Hyperbolic form</a:t>
            </a:r>
          </a:p>
          <a:p>
            <a:r>
              <a:rPr lang="en-US" dirty="0" err="1" smtClean="0"/>
              <a:t>Hyperviscosity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800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Grids on Unit Sphere</a:t>
            </a:r>
            <a:endParaRPr lang="en-US" dirty="0"/>
          </a:p>
        </p:txBody>
      </p:sp>
      <p:pic>
        <p:nvPicPr>
          <p:cNvPr id="4" name="Picture 3" descr="N4096_poin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352" y="3212352"/>
            <a:ext cx="3645647" cy="36456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07530" y="2813138"/>
            <a:ext cx="3214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Maximum Determinant (MD)</a:t>
            </a:r>
            <a:endParaRPr lang="en-US" dirty="0"/>
          </a:p>
        </p:txBody>
      </p:sp>
      <p:pic>
        <p:nvPicPr>
          <p:cNvPr id="6" name="Picture 5" descr="ICOS256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2352"/>
            <a:ext cx="3645648" cy="36456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2165" y="2813138"/>
            <a:ext cx="3040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Icosahedral (Geodesic) Grid</a:t>
            </a:r>
            <a:endParaRPr lang="en-US" dirty="0"/>
          </a:p>
        </p:txBody>
      </p:sp>
      <p:pic>
        <p:nvPicPr>
          <p:cNvPr id="8" name="Picture 7" descr="N100000_closeup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623" y="3316940"/>
            <a:ext cx="3477424" cy="342152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48000" y="2677794"/>
            <a:ext cx="292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Spherical </a:t>
            </a:r>
            <a:r>
              <a:rPr lang="en-US" dirty="0" err="1" smtClean="0"/>
              <a:t>Centroidal</a:t>
            </a:r>
            <a:r>
              <a:rPr lang="en-US" dirty="0" smtClean="0"/>
              <a:t> </a:t>
            </a:r>
            <a:r>
              <a:rPr lang="en-US" dirty="0" err="1" smtClean="0"/>
              <a:t>Voronoi</a:t>
            </a:r>
            <a:r>
              <a:rPr lang="en-US" dirty="0" smtClean="0"/>
              <a:t> Tessellation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61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Hyperviscosity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</a:t>
            </a:r>
          </a:p>
          <a:p>
            <a:r>
              <a:rPr lang="en-US" dirty="0" smtClean="0"/>
              <a:t>Terms</a:t>
            </a:r>
          </a:p>
          <a:p>
            <a:r>
              <a:rPr lang="en-US" dirty="0" smtClean="0"/>
              <a:t>Scaling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466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Bell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Formula, Input, 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023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Bell Convergence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(left) HV parameter table</a:t>
            </a:r>
          </a:p>
          <a:p>
            <a:r>
              <a:rPr lang="en-US" dirty="0" smtClean="0"/>
              <a:t>(left bottom) Eigenvalue before and after tiles</a:t>
            </a:r>
          </a:p>
          <a:p>
            <a:r>
              <a:rPr lang="en-US" dirty="0" smtClean="0"/>
              <a:t>(right) Convergence plot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967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Vortex Roll-Up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042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Neighbor 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473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kD</a:t>
            </a:r>
            <a:r>
              <a:rPr lang="en-US" dirty="0" smtClean="0"/>
              <a:t>-Tree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Fixed Grid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16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Fixed Grid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513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Investigation Focus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1488402"/>
            <a:ext cx="50673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628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pmetis_decomp_sphere_4part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48682"/>
            <a:ext cx="3824941" cy="21333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Decomposition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1647" y="2948682"/>
            <a:ext cx="4031129" cy="3505906"/>
          </a:xfrm>
        </p:spPr>
        <p:txBody>
          <a:bodyPr>
            <a:normAutofit/>
          </a:bodyPr>
          <a:lstStyle/>
          <a:p>
            <a:r>
              <a:rPr lang="en-US" dirty="0" smtClean="0"/>
              <a:t>Restricted Additive Schwarz Method</a:t>
            </a:r>
          </a:p>
          <a:p>
            <a:r>
              <a:rPr lang="en-US" dirty="0" smtClean="0"/>
              <a:t>Graph partitioning with METIS for load balancing (</a:t>
            </a:r>
            <a:r>
              <a:rPr lang="en-US" dirty="0" err="1" smtClean="0"/>
              <a:t>Karypis</a:t>
            </a:r>
            <a:r>
              <a:rPr lang="en-US" dirty="0" smtClean="0"/>
              <a:t> and Kumar, 1999) </a:t>
            </a:r>
          </a:p>
          <a:p>
            <a:pPr lvl="1"/>
            <a:r>
              <a:rPr lang="en-US" dirty="0" smtClean="0"/>
              <a:t>Requires symmetric adjacency matrix: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388" y="1488402"/>
            <a:ext cx="7325341" cy="1460280"/>
          </a:xfrm>
          <a:prstGeom prst="rect">
            <a:avLst/>
          </a:prstGeom>
        </p:spPr>
      </p:pic>
      <p:pic>
        <p:nvPicPr>
          <p:cNvPr id="8" name="Picture 7" descr="4procs_N10K_n3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213" y="4786406"/>
            <a:ext cx="1930928" cy="19274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4764" y="5669265"/>
            <a:ext cx="1059812" cy="43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81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 Balancing with METIS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949388" cy="1432859"/>
          </a:xfrm>
        </p:spPr>
        <p:txBody>
          <a:bodyPr/>
          <a:lstStyle/>
          <a:p>
            <a:r>
              <a:rPr lang="en-US" dirty="0" smtClean="0"/>
              <a:t>Load balancing impacts parallel gains: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777" y="2567203"/>
            <a:ext cx="4298576" cy="9317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682999"/>
            <a:ext cx="8066911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82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Node Ordering and Index Sets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234" y="1488402"/>
            <a:ext cx="4020672" cy="670112"/>
          </a:xfrm>
          <a:prstGeom prst="rect">
            <a:avLst/>
          </a:prstGeom>
        </p:spPr>
      </p:pic>
      <p:pic>
        <p:nvPicPr>
          <p:cNvPr id="6" name="Picture 5" descr="MatrixDecompositionSets_RBF-FD_Bowe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58514"/>
            <a:ext cx="4100576" cy="4213039"/>
          </a:xfrm>
          <a:prstGeom prst="rect">
            <a:avLst/>
          </a:prstGeom>
        </p:spPr>
      </p:pic>
      <p:pic>
        <p:nvPicPr>
          <p:cNvPr id="7" name="Picture 6" descr="spy_metis_stencil_example_label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7778" y="2158514"/>
            <a:ext cx="4706222" cy="382494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04469" y="6186887"/>
            <a:ext cx="2150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Global Index Space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859930" y="5983455"/>
            <a:ext cx="2023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Local Index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99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Data Movement for Multi-GPU</a:t>
            </a:r>
            <a:endParaRPr lang="en-US" sz="4400" dirty="0"/>
          </a:p>
        </p:txBody>
      </p:sp>
      <p:pic>
        <p:nvPicPr>
          <p:cNvPr id="5" name="Picture 4" descr="SimpleExamp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353" y="1488402"/>
            <a:ext cx="4243295" cy="504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01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Multi-CPU Weak Scaling</a:t>
            </a:r>
            <a:endParaRPr lang="en-US" dirty="0"/>
          </a:p>
        </p:txBody>
      </p:sp>
      <p:pic>
        <p:nvPicPr>
          <p:cNvPr id="5" name="Picture 4" descr="weak_scaling_np4000_regular_alltoallv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823" y="2330823"/>
            <a:ext cx="5496689" cy="39897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34321" y="1951922"/>
            <a:ext cx="2729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 (</a:t>
            </a:r>
            <a:r>
              <a:rPr lang="en-US" dirty="0" err="1" smtClean="0"/>
              <a:t>MPI_Alltoallv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889623" cy="491415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Tuned on Itasca (UMN)</a:t>
            </a:r>
          </a:p>
          <a:p>
            <a:pPr lvl="1"/>
            <a:r>
              <a:rPr lang="en-US" dirty="0" smtClean="0"/>
              <a:t>1,134 HP </a:t>
            </a:r>
            <a:r>
              <a:rPr lang="en-US" dirty="0" err="1" smtClean="0"/>
              <a:t>ProLiant</a:t>
            </a:r>
            <a:r>
              <a:rPr lang="en-US" dirty="0" smtClean="0"/>
              <a:t> blade servers</a:t>
            </a:r>
          </a:p>
          <a:p>
            <a:pPr lvl="1"/>
            <a:r>
              <a:rPr lang="en-US" dirty="0" smtClean="0"/>
              <a:t>2x quad-core Xeon 5660 (“Nehalem EP”) processors per </a:t>
            </a:r>
            <a:r>
              <a:rPr lang="en-US" dirty="0" smtClean="0"/>
              <a:t>node</a:t>
            </a:r>
          </a:p>
          <a:p>
            <a:r>
              <a:rPr lang="en-US" dirty="0" smtClean="0"/>
              <a:t>N=160</a:t>
            </a:r>
            <a:r>
              <a:rPr lang="en-US" baseline="30000" dirty="0" smtClean="0"/>
              <a:t>3</a:t>
            </a:r>
            <a:r>
              <a:rPr lang="en-US" baseline="30000" dirty="0"/>
              <a:t> </a:t>
            </a:r>
            <a:r>
              <a:rPr lang="en-US" dirty="0" smtClean="0"/>
              <a:t>nodes</a:t>
            </a:r>
          </a:p>
          <a:p>
            <a:r>
              <a:rPr lang="en-US" dirty="0" smtClean="0"/>
              <a:t>Impact on performance for fixed problem size per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18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Stages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17" y="1668930"/>
            <a:ext cx="7751618" cy="483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58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Multi-CPU Weak Scaling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889623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2x-5x improvement at p=1024 processors</a:t>
            </a:r>
          </a:p>
          <a:p>
            <a:r>
              <a:rPr lang="en-US" dirty="0" smtClean="0"/>
              <a:t>Larger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p</a:t>
            </a:r>
            <a:r>
              <a:rPr lang="en-US" dirty="0" smtClean="0"/>
              <a:t> per processor would hide growth</a:t>
            </a:r>
          </a:p>
          <a:p>
            <a:r>
              <a:rPr lang="en-US" dirty="0" smtClean="0"/>
              <a:t>METIS load balancing fails for p=1024, n=17:</a:t>
            </a:r>
          </a:p>
          <a:p>
            <a:endParaRPr lang="en-US" dirty="0"/>
          </a:p>
        </p:txBody>
      </p:sp>
      <p:pic>
        <p:nvPicPr>
          <p:cNvPr id="3" name="Picture 2" descr="weak_scaling_np4000_compare_SpMV_and_comm_n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822" y="2330822"/>
            <a:ext cx="5496689" cy="39897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048086" y="1961491"/>
            <a:ext cx="1865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TUNING STEPS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11263" y="1951922"/>
            <a:ext cx="92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</a:t>
            </a:r>
            <a:endParaRPr lang="en-US" dirty="0"/>
          </a:p>
        </p:txBody>
      </p:sp>
      <p:pic>
        <p:nvPicPr>
          <p:cNvPr id="6" name="Picture 5" descr="weak_scaling_np4000_overlap_cpu_SpMV_and_comm_all_stencil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823" y="2306938"/>
            <a:ext cx="5496688" cy="4013595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647" y="5815797"/>
            <a:ext cx="1628588" cy="55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21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Multi-CPU </a:t>
            </a:r>
            <a:r>
              <a:rPr lang="en-US" dirty="0" smtClean="0"/>
              <a:t>Strong Scaling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889623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Fixed global problem size with decreasing workloads</a:t>
            </a:r>
          </a:p>
          <a:p>
            <a:r>
              <a:rPr lang="en-US" dirty="0" err="1" smtClean="0"/>
              <a:t>MPI_Alltoallv</a:t>
            </a:r>
            <a:r>
              <a:rPr lang="en-US" dirty="0" smtClean="0"/>
              <a:t> is 2x faster when operating on one node. Slower otherwise.</a:t>
            </a:r>
            <a:endParaRPr lang="en-US" dirty="0"/>
          </a:p>
          <a:p>
            <a:r>
              <a:rPr lang="en-US" dirty="0" smtClean="0"/>
              <a:t>Near linear (ideal) scaling. </a:t>
            </a:r>
            <a:endParaRPr lang="en-US" dirty="0" smtClean="0"/>
          </a:p>
        </p:txBody>
      </p:sp>
      <p:pic>
        <p:nvPicPr>
          <p:cNvPr id="6" name="Picture 5" descr="strong_scaling_4M_regular_alltoallv_speed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823" y="2136452"/>
            <a:ext cx="5496688" cy="39897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17027" y="1703294"/>
            <a:ext cx="107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BEFORE</a:t>
            </a:r>
            <a:endParaRPr lang="en-US" dirty="0"/>
          </a:p>
        </p:txBody>
      </p:sp>
      <p:pic>
        <p:nvPicPr>
          <p:cNvPr id="8" name="Picture 7" descr="strong_scaling_speedup_4M_overlap_cpu_SpMV_and_comm_all_stencil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822" y="2136452"/>
            <a:ext cx="5496689" cy="39897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17027" y="1703294"/>
            <a:ext cx="92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363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Strong Scaling Efficiency and Communication Overlap</a:t>
            </a:r>
            <a:endParaRPr lang="en-US" dirty="0"/>
          </a:p>
        </p:txBody>
      </p:sp>
      <p:pic>
        <p:nvPicPr>
          <p:cNvPr id="10" name="Picture 9" descr="strong_scaling_comm_only_4M_overlap_cpu_SpMV_and_comm_all_stencil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828" y="3111967"/>
            <a:ext cx="4467412" cy="3242234"/>
          </a:xfrm>
          <a:prstGeom prst="rect">
            <a:avLst/>
          </a:prstGeom>
        </p:spPr>
      </p:pic>
      <p:pic>
        <p:nvPicPr>
          <p:cNvPr id="7" name="Picture 6" descr="strong_scaling_efficiency_4M_overlap_cpu_SpMV_and_comm_all_stencil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03" y="1488402"/>
            <a:ext cx="4348925" cy="324468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492362" y="2171842"/>
            <a:ext cx="1241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Efficiency: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79265" y="5218669"/>
            <a:ext cx="3238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Visible Communication Time: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115" y="1895965"/>
            <a:ext cx="3228771" cy="80029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5588001"/>
            <a:ext cx="4011016" cy="51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984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Multi-CPU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Strong scaling</a:t>
            </a:r>
          </a:p>
          <a:p>
            <a:pPr lvl="1"/>
            <a:r>
              <a:rPr lang="en-US" dirty="0" smtClean="0"/>
              <a:t>Scales well aside from effects of contention IB network and insufficient problem size for large p.</a:t>
            </a:r>
          </a:p>
          <a:p>
            <a:r>
              <a:rPr lang="en-US" dirty="0" smtClean="0"/>
              <a:t>Weak scaling</a:t>
            </a:r>
          </a:p>
          <a:p>
            <a:pPr lvl="1"/>
            <a:r>
              <a:rPr lang="en-US" dirty="0" smtClean="0"/>
              <a:t>Code scales well for small stencil sizes.</a:t>
            </a:r>
          </a:p>
          <a:p>
            <a:pPr lvl="1"/>
            <a:r>
              <a:rPr lang="en-US" dirty="0" smtClean="0"/>
              <a:t>Larger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p</a:t>
            </a:r>
            <a:r>
              <a:rPr lang="en-US" baseline="-25000" dirty="0" smtClean="0"/>
              <a:t> </a:t>
            </a:r>
            <a:r>
              <a:rPr lang="en-US" dirty="0" smtClean="0"/>
              <a:t>necessary to hide increasing cost of communication.</a:t>
            </a:r>
          </a:p>
          <a:p>
            <a:r>
              <a:rPr lang="en-US" dirty="0" smtClean="0"/>
              <a:t>Future work:</a:t>
            </a:r>
          </a:p>
          <a:p>
            <a:pPr lvl="1"/>
            <a:r>
              <a:rPr lang="en-US" dirty="0" smtClean="0"/>
              <a:t>Align messages properly for best performance</a:t>
            </a:r>
          </a:p>
          <a:p>
            <a:pPr lvl="1"/>
            <a:r>
              <a:rPr lang="en-US" dirty="0" smtClean="0"/>
              <a:t>Possible FMM approach to limit communication between </a:t>
            </a:r>
            <a:r>
              <a:rPr lang="en-US" dirty="0" err="1" smtClean="0"/>
              <a:t>subddomains</a:t>
            </a:r>
            <a:r>
              <a:rPr lang="en-US" dirty="0" smtClean="0"/>
              <a:t> (Yokota et al. 2010)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98564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599" cy="4627129"/>
          </a:xfrm>
        </p:spPr>
        <p:txBody>
          <a:bodyPr numCol="2">
            <a:normAutofit/>
          </a:bodyPr>
          <a:lstStyle/>
          <a:p>
            <a:r>
              <a:rPr lang="en-US" dirty="0" smtClean="0"/>
              <a:t>Preliminaries</a:t>
            </a:r>
          </a:p>
          <a:p>
            <a:pPr lvl="1"/>
            <a:r>
              <a:rPr lang="en-US" dirty="0" smtClean="0"/>
              <a:t>Introduction to GPUs</a:t>
            </a:r>
          </a:p>
          <a:p>
            <a:pPr lvl="1"/>
            <a:r>
              <a:rPr lang="en-US" dirty="0" smtClean="0"/>
              <a:t>Introduction to RBF-FD</a:t>
            </a:r>
          </a:p>
          <a:p>
            <a:pPr lvl="1"/>
            <a:r>
              <a:rPr lang="en-US" dirty="0" smtClean="0"/>
              <a:t>Code Verification Details</a:t>
            </a:r>
          </a:p>
          <a:p>
            <a:r>
              <a:rPr lang="en-US" dirty="0" smtClean="0"/>
              <a:t>A Fixed-Grid Method for RBF Methods</a:t>
            </a:r>
          </a:p>
          <a:p>
            <a:pPr lvl="1"/>
            <a:r>
              <a:rPr lang="en-US" dirty="0" smtClean="0"/>
              <a:t>Space Filling Curves and Node Ordering</a:t>
            </a:r>
          </a:p>
          <a:p>
            <a:pPr lvl="1"/>
            <a:r>
              <a:rPr lang="en-US" dirty="0" smtClean="0"/>
              <a:t>Lasting Impacts on Performance</a:t>
            </a:r>
          </a:p>
          <a:p>
            <a:r>
              <a:rPr lang="en-US" dirty="0" smtClean="0"/>
              <a:t>Single GPU RBF-FD</a:t>
            </a:r>
          </a:p>
          <a:p>
            <a:r>
              <a:rPr lang="en-US" dirty="0" smtClean="0"/>
              <a:t>Targeting Multi-GPU Clusters</a:t>
            </a:r>
          </a:p>
          <a:p>
            <a:pPr lvl="1"/>
            <a:r>
              <a:rPr lang="en-US" dirty="0" smtClean="0"/>
              <a:t>MPI Tuning</a:t>
            </a:r>
          </a:p>
          <a:p>
            <a:pPr lvl="1"/>
            <a:r>
              <a:rPr lang="en-US" dirty="0" smtClean="0"/>
              <a:t>Overlapping Communication and Computation</a:t>
            </a:r>
            <a:endParaRPr lang="en-US" dirty="0"/>
          </a:p>
          <a:p>
            <a:r>
              <a:rPr lang="en-US" dirty="0" smtClean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389878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use the GPU?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Performance success stories from </a:t>
            </a:r>
            <a:r>
              <a:rPr lang="en-US" dirty="0" err="1" smtClean="0">
                <a:solidFill>
                  <a:srgbClr val="FF0000"/>
                </a:solidFill>
              </a:rPr>
              <a:t>Kepler</a:t>
            </a:r>
            <a:r>
              <a:rPr lang="en-US" dirty="0" smtClean="0">
                <a:solidFill>
                  <a:srgbClr val="FF0000"/>
                </a:solidFill>
              </a:rPr>
              <a:t>/Fermi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High TFLOP/sec count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086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OpenCL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Comparison to CUDA</a:t>
            </a:r>
          </a:p>
          <a:p>
            <a:r>
              <a:rPr lang="en-US" dirty="0" smtClean="0"/>
              <a:t>Functional Portability</a:t>
            </a:r>
          </a:p>
          <a:p>
            <a:r>
              <a:rPr lang="en-US" dirty="0" smtClean="0"/>
              <a:t>Work items, work-groups, </a:t>
            </a:r>
            <a:r>
              <a:rPr lang="en-US" dirty="0" err="1" smtClean="0"/>
              <a:t>NDRange</a:t>
            </a:r>
            <a:r>
              <a:rPr lang="en-US" dirty="0" smtClean="0"/>
              <a:t> (</a:t>
            </a:r>
            <a:r>
              <a:rPr lang="en-US" dirty="0" err="1" smtClean="0"/>
              <a:t>NVIdia</a:t>
            </a:r>
            <a:r>
              <a:rPr lang="en-US" dirty="0" smtClean="0"/>
              <a:t> </a:t>
            </a:r>
            <a:r>
              <a:rPr lang="en-US" dirty="0" err="1" smtClean="0"/>
              <a:t>OpenCL</a:t>
            </a:r>
            <a:r>
              <a:rPr lang="en-US" dirty="0" smtClean="0"/>
              <a:t> manual)</a:t>
            </a:r>
          </a:p>
        </p:txBody>
      </p:sp>
    </p:spTree>
    <p:extLst>
      <p:ext uri="{BB962C8B-B14F-4D97-AF65-F5344CB8AC3E}">
        <p14:creationId xmlns:p14="http://schemas.microsoft.com/office/powerpoint/2010/main" val="4226617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OpenCL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CUDA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Diagram from Prospectus comparing hardware 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34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Kernels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RK4 design</a:t>
            </a:r>
          </a:p>
          <a:p>
            <a:pPr lvl="1"/>
            <a:r>
              <a:rPr lang="en-US" dirty="0" err="1" smtClean="0"/>
              <a:t>Eval</a:t>
            </a:r>
            <a:r>
              <a:rPr lang="en-US" dirty="0" smtClean="0"/>
              <a:t> + Advance</a:t>
            </a:r>
          </a:p>
          <a:p>
            <a:pPr lvl="1"/>
            <a:r>
              <a:rPr lang="en-US" dirty="0" smtClean="0"/>
              <a:t>Input to each kernel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359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Vortex Performance (</a:t>
            </a:r>
            <a:r>
              <a:rPr lang="en-US" dirty="0" err="1" smtClean="0"/>
              <a:t>Keeneland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022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Bell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Adds one </a:t>
            </a:r>
            <a:r>
              <a:rPr lang="en-US" dirty="0" err="1" smtClean="0"/>
              <a:t>SpMV</a:t>
            </a:r>
            <a:r>
              <a:rPr lang="en-US" dirty="0" smtClean="0"/>
              <a:t> operation, but does not double performance. Question is 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92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Roofline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roofline model predicts MAXIMUM possible performance based on the operational intensity</a:t>
            </a:r>
          </a:p>
          <a:p>
            <a:r>
              <a:rPr lang="en-US" dirty="0" err="1" smtClean="0"/>
              <a:t>SpMV</a:t>
            </a:r>
            <a:r>
              <a:rPr lang="en-US" dirty="0" smtClean="0"/>
              <a:t> is only OI(1/4)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464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How do we improve Memory-Bound Applications?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memory compression</a:t>
            </a:r>
          </a:p>
          <a:p>
            <a:pPr lvl="1"/>
            <a:r>
              <a:rPr lang="en-US" dirty="0" smtClean="0"/>
              <a:t>ELL format</a:t>
            </a:r>
          </a:p>
          <a:p>
            <a:pPr lvl="1"/>
            <a:r>
              <a:rPr lang="en-US" dirty="0" smtClean="0"/>
              <a:t>BELL, SELL, SBELL</a:t>
            </a:r>
          </a:p>
          <a:p>
            <a:r>
              <a:rPr lang="en-US" dirty="0" smtClean="0"/>
              <a:t>Fewer memory loads</a:t>
            </a:r>
          </a:p>
          <a:p>
            <a:pPr lvl="1"/>
            <a:r>
              <a:rPr lang="en-US" dirty="0" smtClean="0"/>
              <a:t>Ordering</a:t>
            </a:r>
          </a:p>
          <a:p>
            <a:pPr lvl="1"/>
            <a:r>
              <a:rPr lang="en-US" dirty="0" smtClean="0"/>
              <a:t>Register packing (non-zero condensation)</a:t>
            </a:r>
          </a:p>
          <a:p>
            <a:r>
              <a:rPr lang="en-US" dirty="0" smtClean="0"/>
              <a:t>More operations (cite </a:t>
            </a:r>
            <a:r>
              <a:rPr lang="en-US" dirty="0" err="1" smtClean="0"/>
              <a:t>Erlebacher</a:t>
            </a:r>
            <a:r>
              <a:rPr lang="en-US" dirty="0" smtClean="0"/>
              <a:t>, </a:t>
            </a:r>
            <a:r>
              <a:rPr lang="en-US" dirty="0" err="1" smtClean="0"/>
              <a:t>Saule</a:t>
            </a:r>
            <a:r>
              <a:rPr lang="en-US" dirty="0" smtClean="0"/>
              <a:t>, Flyer, Bollig)</a:t>
            </a:r>
          </a:p>
        </p:txBody>
      </p:sp>
    </p:spTree>
    <p:extLst>
      <p:ext uri="{BB962C8B-B14F-4D97-AF65-F5344CB8AC3E}">
        <p14:creationId xmlns:p14="http://schemas.microsoft.com/office/powerpoint/2010/main" val="788417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Compression (Format Comparison)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Figure comparing formats</a:t>
            </a:r>
          </a:p>
          <a:p>
            <a:r>
              <a:rPr lang="en-US" dirty="0" smtClean="0"/>
              <a:t>Give expressions for the number of </a:t>
            </a:r>
            <a:r>
              <a:rPr lang="en-US" dirty="0" err="1" smtClean="0"/>
              <a:t>memloads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68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N=50 format comparison figure</a:t>
            </a:r>
          </a:p>
          <a:p>
            <a:r>
              <a:rPr lang="en-US" dirty="0" smtClean="0"/>
              <a:t>ELL comparison figure</a:t>
            </a:r>
          </a:p>
          <a:p>
            <a:r>
              <a:rPr lang="en-US" dirty="0" smtClean="0"/>
              <a:t>Any data to compare to in related work (Rupp?, </a:t>
            </a:r>
            <a:r>
              <a:rPr lang="en-US" dirty="0" err="1" smtClean="0"/>
              <a:t>clSpMV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98173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GPUs?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1925903"/>
          </a:xfrm>
        </p:spPr>
        <p:txBody>
          <a:bodyPr>
            <a:normAutofit/>
          </a:bodyPr>
          <a:lstStyle/>
          <a:p>
            <a:r>
              <a:rPr lang="en-US" dirty="0" smtClean="0"/>
              <a:t>Massive parallelism</a:t>
            </a:r>
          </a:p>
          <a:p>
            <a:r>
              <a:rPr lang="en-US" dirty="0" smtClean="0"/>
              <a:t>High GFLOP/sec</a:t>
            </a:r>
          </a:p>
          <a:p>
            <a:r>
              <a:rPr lang="en-US" dirty="0" smtClean="0"/>
              <a:t>Fast Memory</a:t>
            </a:r>
          </a:p>
        </p:txBody>
      </p:sp>
      <p:pic>
        <p:nvPicPr>
          <p:cNvPr id="5" name="Content Placeholder 4" descr="gpu-devotes-more-transistors-to-data-processing.png"/>
          <p:cNvPicPr>
            <a:picLocks noGrp="1" noChangeAspect="1"/>
          </p:cNvPicPr>
          <p:nvPr>
            <p:ph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3" t="-311" r="3346" b="5014"/>
          <a:stretch/>
        </p:blipFill>
        <p:spPr>
          <a:xfrm>
            <a:off x="365760" y="1791734"/>
            <a:ext cx="4041648" cy="1540136"/>
          </a:xfrm>
        </p:spPr>
      </p:pic>
      <p:pic>
        <p:nvPicPr>
          <p:cNvPr id="6" name="Picture 5" descr="floating-point-operations-per-second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98"/>
          <a:stretch/>
        </p:blipFill>
        <p:spPr>
          <a:xfrm>
            <a:off x="365760" y="3526103"/>
            <a:ext cx="4075801" cy="3062956"/>
          </a:xfrm>
          <a:prstGeom prst="rect">
            <a:avLst/>
          </a:prstGeom>
        </p:spPr>
      </p:pic>
      <p:pic>
        <p:nvPicPr>
          <p:cNvPr id="7" name="Picture 6" descr="memory-bandwidth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5" t="3228" r="17320"/>
          <a:stretch/>
        </p:blipFill>
        <p:spPr>
          <a:xfrm>
            <a:off x="4648200" y="3406588"/>
            <a:ext cx="3520861" cy="31824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8385" y="158981"/>
            <a:ext cx="290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Images courtesy of NVidia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577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Improvements for Single GPU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clSpMV</a:t>
            </a:r>
            <a:r>
              <a:rPr lang="en-US" dirty="0" smtClean="0"/>
              <a:t> formats show potential to get 50+GFLOPs when running in single precision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What is the translation to double precision (FERMI and K20)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571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32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Portability? Intel Phi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 level </a:t>
            </a:r>
            <a:r>
              <a:rPr lang="en-US" dirty="0" err="1" smtClean="0"/>
              <a:t>intel</a:t>
            </a:r>
            <a:r>
              <a:rPr lang="en-US" dirty="0" smtClean="0"/>
              <a:t> phi architecture diagram</a:t>
            </a:r>
          </a:p>
          <a:p>
            <a:r>
              <a:rPr lang="en-US" dirty="0" smtClean="0"/>
              <a:t>Achieved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878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Intel Phi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Achieved GFLOP/sec on Intel Phi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663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Expectations for the GPU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556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Achieved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Cosine Bell and Vortex Roll-up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01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SpMV</a:t>
            </a:r>
            <a:r>
              <a:rPr lang="en-US" dirty="0" smtClean="0"/>
              <a:t> Optimizations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VCL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538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6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I/O Hubs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09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Achieved GFLOP/sec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74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Target GPUs?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5588000" y="1600200"/>
            <a:ext cx="3346824" cy="4525963"/>
          </a:xfrm>
        </p:spPr>
        <p:txBody>
          <a:bodyPr/>
          <a:lstStyle/>
          <a:p>
            <a:r>
              <a:rPr lang="en-US" dirty="0" smtClean="0"/>
              <a:t>CUDA</a:t>
            </a:r>
          </a:p>
          <a:p>
            <a:pPr lvl="1"/>
            <a:r>
              <a:rPr lang="en-US" dirty="0" smtClean="0"/>
              <a:t>Widely used</a:t>
            </a:r>
          </a:p>
          <a:p>
            <a:r>
              <a:rPr lang="en-US" dirty="0" err="1" smtClean="0"/>
              <a:t>OpenCL</a:t>
            </a:r>
            <a:r>
              <a:rPr lang="en-US" dirty="0" smtClean="0"/>
              <a:t> Language</a:t>
            </a:r>
          </a:p>
          <a:p>
            <a:pPr lvl="1"/>
            <a:r>
              <a:rPr lang="en-US" dirty="0" smtClean="0"/>
              <a:t>Functional portability (CPUs and GPUs)</a:t>
            </a:r>
          </a:p>
          <a:p>
            <a:pPr lvl="1"/>
            <a:r>
              <a:rPr lang="en-US" dirty="0" smtClean="0"/>
              <a:t>Similar model as CUDA</a:t>
            </a:r>
          </a:p>
        </p:txBody>
      </p:sp>
      <p:pic>
        <p:nvPicPr>
          <p:cNvPr id="4" name="Picture 3" descr="opencl_execute_mode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01" y="2405529"/>
            <a:ext cx="5581191" cy="348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534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93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Outreach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12084" r="-12084"/>
          <a:stretch>
            <a:fillRect/>
          </a:stretch>
        </p:blipFill>
        <p:spPr>
          <a:xfrm>
            <a:off x="31388" y="1600200"/>
            <a:ext cx="9004516" cy="4952137"/>
          </a:xfrm>
        </p:spPr>
      </p:pic>
    </p:spTree>
    <p:extLst>
      <p:ext uri="{BB962C8B-B14F-4D97-AF65-F5344CB8AC3E}">
        <p14:creationId xmlns:p14="http://schemas.microsoft.com/office/powerpoint/2010/main" val="951882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Return to </a:t>
            </a:r>
            <a:r>
              <a:rPr lang="en-US" dirty="0" smtClean="0"/>
              <a:t>CUDA</a:t>
            </a:r>
          </a:p>
          <a:p>
            <a:pPr lvl="1"/>
            <a:r>
              <a:rPr lang="en-US" dirty="0"/>
              <a:t>CUDA v5.5 features </a:t>
            </a:r>
            <a:r>
              <a:rPr lang="en-US" dirty="0" smtClean="0"/>
              <a:t>supports MPI with </a:t>
            </a:r>
            <a:r>
              <a:rPr lang="en-US" dirty="0" err="1" smtClean="0"/>
              <a:t>GPUDirect</a:t>
            </a:r>
            <a:r>
              <a:rPr lang="en-US" dirty="0" smtClean="0"/>
              <a:t>®</a:t>
            </a:r>
          </a:p>
          <a:p>
            <a:r>
              <a:rPr lang="en-US" dirty="0" err="1" smtClean="0"/>
              <a:t>SpMV</a:t>
            </a:r>
            <a:r>
              <a:rPr lang="en-US" dirty="0" smtClean="0"/>
              <a:t> Improvements:</a:t>
            </a:r>
          </a:p>
          <a:p>
            <a:pPr lvl="1"/>
            <a:r>
              <a:rPr lang="en-US" dirty="0" smtClean="0"/>
              <a:t>Auto-tuned kernels with </a:t>
            </a:r>
            <a:r>
              <a:rPr lang="en-US" dirty="0" err="1" smtClean="0"/>
              <a:t>clSpMV</a:t>
            </a:r>
            <a:r>
              <a:rPr lang="en-US" dirty="0" smtClean="0"/>
              <a:t> (Su and </a:t>
            </a:r>
            <a:r>
              <a:rPr lang="en-US" dirty="0" err="1" smtClean="0"/>
              <a:t>Keutzer</a:t>
            </a:r>
            <a:r>
              <a:rPr lang="en-US" dirty="0" smtClean="0"/>
              <a:t> 2012)</a:t>
            </a:r>
          </a:p>
          <a:p>
            <a:pPr lvl="1"/>
            <a:r>
              <a:rPr lang="en-US" dirty="0" smtClean="0"/>
              <a:t>New formats: </a:t>
            </a:r>
          </a:p>
          <a:p>
            <a:pPr lvl="2"/>
            <a:r>
              <a:rPr lang="en-US" dirty="0" smtClean="0"/>
              <a:t>BELL, SELL, SBELL </a:t>
            </a:r>
            <a:r>
              <a:rPr lang="en-US" dirty="0"/>
              <a:t>(Su and </a:t>
            </a:r>
            <a:r>
              <a:rPr lang="en-US" dirty="0" err="1"/>
              <a:t>Keutzer</a:t>
            </a:r>
            <a:r>
              <a:rPr lang="en-US" dirty="0"/>
              <a:t> 2012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ELLPACK-R, </a:t>
            </a:r>
            <a:r>
              <a:rPr lang="en-US" dirty="0" err="1" smtClean="0"/>
              <a:t>pJDS</a:t>
            </a:r>
            <a:r>
              <a:rPr lang="en-US" dirty="0" smtClean="0"/>
              <a:t>, etc. (Kreutzer et al. 2012)</a:t>
            </a:r>
          </a:p>
          <a:p>
            <a:pPr lvl="1"/>
            <a:r>
              <a:rPr lang="en-US" dirty="0" smtClean="0"/>
              <a:t>Applications with Multi-Matrix </a:t>
            </a:r>
            <a:r>
              <a:rPr lang="en-US" dirty="0" err="1" smtClean="0"/>
              <a:t>SpMM</a:t>
            </a:r>
            <a:r>
              <a:rPr lang="en-US" dirty="0" smtClean="0"/>
              <a:t> (</a:t>
            </a:r>
            <a:r>
              <a:rPr lang="en-US" dirty="0" err="1" smtClean="0"/>
              <a:t>Erlebacher</a:t>
            </a:r>
            <a:r>
              <a:rPr lang="en-US" dirty="0" smtClean="0"/>
              <a:t> et al. 2013)</a:t>
            </a:r>
          </a:p>
          <a:p>
            <a:r>
              <a:rPr lang="en-US" dirty="0" smtClean="0"/>
              <a:t>Multiple subdomains per GPU (to saturate Fermi and </a:t>
            </a:r>
            <a:r>
              <a:rPr lang="en-US" dirty="0" err="1" smtClean="0"/>
              <a:t>Kepler</a:t>
            </a:r>
            <a:r>
              <a:rPr lang="en-US" dirty="0" smtClean="0"/>
              <a:t> cards and overlap computation)</a:t>
            </a:r>
          </a:p>
        </p:txBody>
      </p:sp>
    </p:spTree>
    <p:extLst>
      <p:ext uri="{BB962C8B-B14F-4D97-AF65-F5344CB8AC3E}">
        <p14:creationId xmlns:p14="http://schemas.microsoft.com/office/powerpoint/2010/main" val="3265028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503788" cy="1488402"/>
          </a:xfrm>
        </p:spPr>
        <p:txBody>
          <a:bodyPr/>
          <a:lstStyle/>
          <a:p>
            <a:r>
              <a:rPr lang="en-US" dirty="0" smtClean="0"/>
              <a:t>Continued and Future Work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Intel Phi </a:t>
            </a:r>
            <a:r>
              <a:rPr lang="en-US" dirty="0" err="1" smtClean="0"/>
              <a:t>vs</a:t>
            </a:r>
            <a:r>
              <a:rPr lang="en-US" dirty="0" smtClean="0"/>
              <a:t> NVidia </a:t>
            </a:r>
            <a:r>
              <a:rPr lang="en-US" dirty="0" err="1" smtClean="0"/>
              <a:t>Kepler</a:t>
            </a:r>
            <a:endParaRPr lang="en-US" dirty="0" smtClean="0"/>
          </a:p>
          <a:p>
            <a:pPr lvl="1"/>
            <a:r>
              <a:rPr lang="en-US" dirty="0" smtClean="0"/>
              <a:t>Latest hardware from </a:t>
            </a:r>
            <a:r>
              <a:rPr lang="en-US" dirty="0" err="1" smtClean="0"/>
              <a:t>Nvidia</a:t>
            </a:r>
            <a:r>
              <a:rPr lang="en-US" dirty="0" smtClean="0"/>
              <a:t>?</a:t>
            </a:r>
            <a:endParaRPr lang="en-US" dirty="0"/>
          </a:p>
          <a:p>
            <a:r>
              <a:rPr lang="en-US" dirty="0" smtClean="0"/>
              <a:t>Multi-GPU preconditioned GMRES solutions of RBF-FD for Stokes flow</a:t>
            </a:r>
          </a:p>
          <a:p>
            <a:pPr lvl="1"/>
            <a:r>
              <a:rPr lang="en-US" dirty="0" smtClean="0"/>
              <a:t>Core operation of GMRES: </a:t>
            </a:r>
            <a:r>
              <a:rPr lang="en-US" dirty="0" err="1" smtClean="0"/>
              <a:t>SpMV</a:t>
            </a:r>
            <a:endParaRPr lang="en-US" dirty="0" smtClean="0"/>
          </a:p>
          <a:p>
            <a:pPr lvl="1"/>
            <a:r>
              <a:rPr lang="en-US" dirty="0" smtClean="0"/>
              <a:t>Current work is incomplete</a:t>
            </a:r>
          </a:p>
          <a:p>
            <a:r>
              <a:rPr lang="en-US" dirty="0" smtClean="0"/>
              <a:t>               with RBF-GA 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66" y="5096352"/>
            <a:ext cx="903752" cy="27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09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Remember: this is research. If we had all the answers we wouldn’t be doing it.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605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62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87219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Extras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9265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RBF-GA (Preliminary Results)</a:t>
            </a:r>
            <a:endParaRPr lang="en-US" dirty="0"/>
          </a:p>
        </p:txBody>
      </p:sp>
      <p:pic>
        <p:nvPicPr>
          <p:cNvPr id="4" name="Content Placeholder 3" descr="Screen Shot 2013-06-28 at 12.25.2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4" b="2704"/>
          <a:stretch>
            <a:fillRect/>
          </a:stretch>
        </p:blipFill>
        <p:spPr>
          <a:xfrm>
            <a:off x="2384250" y="4342727"/>
            <a:ext cx="4042323" cy="2223122"/>
          </a:xfrm>
        </p:spPr>
      </p:pic>
      <p:pic>
        <p:nvPicPr>
          <p:cNvPr id="5" name="Picture 4" descr="Screen Shot 2013-07-28 at 2.54.3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79" y="1231713"/>
            <a:ext cx="3974814" cy="3479549"/>
          </a:xfrm>
          <a:prstGeom prst="rect">
            <a:avLst/>
          </a:prstGeom>
        </p:spPr>
      </p:pic>
      <p:pic>
        <p:nvPicPr>
          <p:cNvPr id="6" name="Picture 5" descr="Screen Shot 2013-07-28 at 2.55.2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838" y="1279730"/>
            <a:ext cx="3919962" cy="343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517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GPU Memory Model</a:t>
            </a:r>
            <a:endParaRPr lang="en-US" dirty="0"/>
          </a:p>
        </p:txBody>
      </p:sp>
      <p:pic>
        <p:nvPicPr>
          <p:cNvPr id="6" name="Picture 5" descr="opencl_memory_mode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235" y="1636650"/>
            <a:ext cx="7129181" cy="502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933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eenelan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520" y="2540000"/>
            <a:ext cx="5955479" cy="42115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Target: GPU Cluster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3905625" cy="4525963"/>
          </a:xfrm>
        </p:spPr>
        <p:txBody>
          <a:bodyPr/>
          <a:lstStyle/>
          <a:p>
            <a:r>
              <a:rPr lang="en-US" dirty="0" err="1" smtClean="0"/>
              <a:t>Keeneland</a:t>
            </a:r>
            <a:r>
              <a:rPr lang="en-US" dirty="0" smtClean="0"/>
              <a:t> Initial Delivery (KID) System </a:t>
            </a:r>
            <a:endParaRPr lang="en-US" dirty="0"/>
          </a:p>
          <a:p>
            <a:pPr lvl="1"/>
            <a:r>
              <a:rPr lang="en-US" dirty="0" smtClean="0"/>
              <a:t>360 NVidia M2070</a:t>
            </a:r>
          </a:p>
          <a:p>
            <a:pPr lvl="1"/>
            <a:r>
              <a:rPr lang="en-US" dirty="0" smtClean="0"/>
              <a:t>240 CPUs, 12 threads each</a:t>
            </a:r>
          </a:p>
          <a:p>
            <a:r>
              <a:rPr lang="en-US" dirty="0" smtClean="0"/>
              <a:t>Cascade</a:t>
            </a:r>
          </a:p>
          <a:p>
            <a:pPr lvl="1"/>
            <a:r>
              <a:rPr lang="en-US" dirty="0" smtClean="0"/>
              <a:t>32 NVidia M2070 </a:t>
            </a:r>
          </a:p>
          <a:p>
            <a:pPr lvl="1"/>
            <a:r>
              <a:rPr lang="en-US" dirty="0" smtClean="0"/>
              <a:t>8 NVidia K20</a:t>
            </a:r>
          </a:p>
        </p:txBody>
      </p:sp>
    </p:spTree>
    <p:extLst>
      <p:ext uri="{BB962C8B-B14F-4D97-AF65-F5344CB8AC3E}">
        <p14:creationId xmlns:p14="http://schemas.microsoft.com/office/powerpoint/2010/main" val="3254310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Multi-GPU Concerns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partition and distribute our problem?</a:t>
            </a:r>
          </a:p>
          <a:p>
            <a:r>
              <a:rPr lang="en-US" dirty="0" smtClean="0"/>
              <a:t>Faster computation increases relative cost of communication. Can it be amortized/hidden? </a:t>
            </a:r>
          </a:p>
          <a:p>
            <a:r>
              <a:rPr lang="en-US" dirty="0" smtClean="0"/>
              <a:t>Multi-GPU </a:t>
            </a:r>
            <a:r>
              <a:rPr lang="en-US" dirty="0" err="1" smtClean="0"/>
              <a:t>OpenCL</a:t>
            </a:r>
            <a:r>
              <a:rPr lang="en-US" dirty="0" smtClean="0"/>
              <a:t> requires device </a:t>
            </a:r>
            <a:r>
              <a:rPr lang="en-US" dirty="0" smtClean="0">
                <a:sym typeface="Wingdings"/>
              </a:rPr>
              <a:t></a:t>
            </a:r>
            <a:r>
              <a:rPr lang="en-US" dirty="0" smtClean="0"/>
              <a:t> host copies. Can they be hidden?</a:t>
            </a:r>
          </a:p>
        </p:txBody>
      </p:sp>
    </p:spTree>
    <p:extLst>
      <p:ext uri="{BB962C8B-B14F-4D97-AF65-F5344CB8AC3E}">
        <p14:creationId xmlns:p14="http://schemas.microsoft.com/office/powerpoint/2010/main" val="1027117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abThem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LabTheme.thmx</Template>
  <TotalTime>2768</TotalTime>
  <Words>1493</Words>
  <Application>Microsoft Macintosh PowerPoint</Application>
  <PresentationFormat>On-screen Show (4:3)</PresentationFormat>
  <Paragraphs>258</Paragraphs>
  <Slides>68</Slides>
  <Notes>10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69" baseType="lpstr">
      <vt:lpstr>LabTheme</vt:lpstr>
      <vt:lpstr>Multi-GPU Solutions of Geophysical PDEs with Radial Basis Function-generated Finite Differences</vt:lpstr>
      <vt:lpstr>Acknowledgements</vt:lpstr>
      <vt:lpstr>Investigation Focus</vt:lpstr>
      <vt:lpstr>Overview</vt:lpstr>
      <vt:lpstr>Why GPUs?</vt:lpstr>
      <vt:lpstr>How to Target GPUs?</vt:lpstr>
      <vt:lpstr>GPU Memory Model</vt:lpstr>
      <vt:lpstr>Target: GPU Cluster</vt:lpstr>
      <vt:lpstr>Multi-GPU Concerns</vt:lpstr>
      <vt:lpstr>What is an RBF?</vt:lpstr>
      <vt:lpstr>RBF-Interpolation</vt:lpstr>
      <vt:lpstr>Pros/Cons of RBF Methods</vt:lpstr>
      <vt:lpstr>Stencils</vt:lpstr>
      <vt:lpstr>RBF-generated Finite Differences (RBF-FD)</vt:lpstr>
      <vt:lpstr>Differentiation Matrix</vt:lpstr>
      <vt:lpstr>Multiple Linear Operators</vt:lpstr>
      <vt:lpstr>Some Weight Operators</vt:lpstr>
      <vt:lpstr>RBF-FD for Time-Dependent PDEs</vt:lpstr>
      <vt:lpstr>Related Work on Multi-GPU</vt:lpstr>
      <vt:lpstr>Verification</vt:lpstr>
      <vt:lpstr>Grids on Unit Sphere</vt:lpstr>
      <vt:lpstr>Hyperviscosity</vt:lpstr>
      <vt:lpstr>Cosine Bell</vt:lpstr>
      <vt:lpstr>Cosine Bell Convergence</vt:lpstr>
      <vt:lpstr>Vortex Roll-Up</vt:lpstr>
      <vt:lpstr>Neighbor Query</vt:lpstr>
      <vt:lpstr>kD-Tree</vt:lpstr>
      <vt:lpstr>Fixed Grid</vt:lpstr>
      <vt:lpstr>Fixed Grid Improvements</vt:lpstr>
      <vt:lpstr>Domain Decomposition</vt:lpstr>
      <vt:lpstr>Load Balancing with METIS</vt:lpstr>
      <vt:lpstr>Node Ordering and Index Sets</vt:lpstr>
      <vt:lpstr>Data Movement for Multi-GPU</vt:lpstr>
      <vt:lpstr>Multi-CPU Weak Scaling</vt:lpstr>
      <vt:lpstr>MPI Stages</vt:lpstr>
      <vt:lpstr>Multi-CPU Weak Scaling</vt:lpstr>
      <vt:lpstr>Multi-CPU Strong Scaling</vt:lpstr>
      <vt:lpstr>Strong Scaling Efficiency and Communication Overlap</vt:lpstr>
      <vt:lpstr>Multi-CPU Summary</vt:lpstr>
      <vt:lpstr>Why use the GPU?</vt:lpstr>
      <vt:lpstr>OpenCL</vt:lpstr>
      <vt:lpstr>OpenCL vs CUDA</vt:lpstr>
      <vt:lpstr>Custom Kernels</vt:lpstr>
      <vt:lpstr>Vortex Performance (Keeneland)</vt:lpstr>
      <vt:lpstr>Cosine Bell Performance</vt:lpstr>
      <vt:lpstr>Roofline Model</vt:lpstr>
      <vt:lpstr>How do we improve Memory-Bound Applications?</vt:lpstr>
      <vt:lpstr>Memory Compression (Format Comparison)</vt:lpstr>
      <vt:lpstr>Performance Comparison</vt:lpstr>
      <vt:lpstr>Future Improvements for Single GPU</vt:lpstr>
      <vt:lpstr>PowerPoint Presentation</vt:lpstr>
      <vt:lpstr>Performance Portability? Intel Phi</vt:lpstr>
      <vt:lpstr>Intel Phi Comparison</vt:lpstr>
      <vt:lpstr>Performance Expectations for the GPU</vt:lpstr>
      <vt:lpstr>Achieved Performance</vt:lpstr>
      <vt:lpstr>SpMV Optimizations</vt:lpstr>
      <vt:lpstr>Overlap</vt:lpstr>
      <vt:lpstr>Limitations of I/O Hubs</vt:lpstr>
      <vt:lpstr>Achieved GFLOP/sec</vt:lpstr>
      <vt:lpstr>Conclusions</vt:lpstr>
      <vt:lpstr>Community Outreach</vt:lpstr>
      <vt:lpstr>Current and Future Work</vt:lpstr>
      <vt:lpstr>Continued and Future Work II</vt:lpstr>
      <vt:lpstr>Questions?</vt:lpstr>
      <vt:lpstr>PowerPoint Presentation</vt:lpstr>
      <vt:lpstr>PowerPoint Presentation</vt:lpstr>
      <vt:lpstr>Extras</vt:lpstr>
      <vt:lpstr>RBF-GA (Preliminary Results)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Multi-GPU Solutions of Geophysical PDEs with Radial Basis Function-generated Finite Differences</dc:title>
  <dc:creator>Evan F. Bollig</dc:creator>
  <cp:lastModifiedBy>Evan F. Bollig</cp:lastModifiedBy>
  <cp:revision>242</cp:revision>
  <dcterms:created xsi:type="dcterms:W3CDTF">2013-11-04T16:11:00Z</dcterms:created>
  <dcterms:modified xsi:type="dcterms:W3CDTF">2013-11-06T14:20:01Z</dcterms:modified>
</cp:coreProperties>
</file>

<file path=docProps/thumbnail.jpeg>
</file>